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9" r:id="rId4"/>
    <p:sldId id="260" r:id="rId5"/>
    <p:sldId id="261" r:id="rId6"/>
    <p:sldId id="274" r:id="rId7"/>
    <p:sldId id="262" r:id="rId8"/>
    <p:sldId id="263" r:id="rId9"/>
    <p:sldId id="264" r:id="rId10"/>
    <p:sldId id="272" r:id="rId11"/>
    <p:sldId id="266" r:id="rId12"/>
    <p:sldId id="267" r:id="rId13"/>
    <p:sldId id="268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itung OGS" initials="LO" lastIdx="1" clrIdx="0">
    <p:extLst>
      <p:ext uri="{19B8F6BF-5375-455C-9EA6-DF929625EA0E}">
        <p15:presenceInfo xmlns:p15="http://schemas.microsoft.com/office/powerpoint/2012/main" userId="S-1-5-21-1261623701-1123772676-3901094852-1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3T12:04:12.28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99AC-30D8-4F1B-8BAD-3472905DC51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FDEE2-A03D-495A-8234-EC60626C12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0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Herzlich Willkommen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der OGS </a:t>
            </a:r>
            <a:r>
              <a:rPr lang="de-DE" dirty="0" smtClean="0"/>
              <a:t>und BS</a:t>
            </a:r>
            <a:br>
              <a:rPr lang="de-DE" dirty="0" smtClean="0"/>
            </a:br>
            <a:r>
              <a:rPr lang="de-DE" dirty="0" smtClean="0"/>
              <a:t>des </a:t>
            </a:r>
            <a:endParaRPr lang="de-DE" dirty="0"/>
          </a:p>
        </p:txBody>
      </p:sp>
      <p:pic>
        <p:nvPicPr>
          <p:cNvPr id="4" name="Grafik 3" descr="Logo_SWBJ_Kurven_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558" y="3227685"/>
            <a:ext cx="3667447" cy="1312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9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Lernzeit/ </a:t>
            </a:r>
            <a:r>
              <a:rPr lang="de-DE" altLang="de-DE" dirty="0"/>
              <a:t>H</a:t>
            </a:r>
            <a:r>
              <a:rPr lang="de-DE" altLang="de-DE" dirty="0" smtClean="0"/>
              <a:t>ausaufgabenbetreuung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839097" y="1452283"/>
            <a:ext cx="9251576" cy="4835306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de-DE" altLang="de-DE" dirty="0"/>
              <a:t>Die Kinder erledigen eigenverantwortlich, konzentriert und leise ihre Aufgaben in ihren </a:t>
            </a:r>
            <a:r>
              <a:rPr lang="de-DE" altLang="de-DE" dirty="0" smtClean="0"/>
              <a:t>Gruppen </a:t>
            </a:r>
            <a:r>
              <a:rPr lang="de-DE" altLang="de-DE" dirty="0"/>
              <a:t>sobald sie „Startklar“ </a:t>
            </a:r>
            <a:r>
              <a:rPr lang="de-DE" altLang="de-DE" dirty="0" smtClean="0"/>
              <a:t>sind</a:t>
            </a:r>
            <a:br>
              <a:rPr lang="de-DE" altLang="de-DE" dirty="0" smtClean="0"/>
            </a:br>
            <a:endParaRPr lang="de-DE" altLang="de-DE" dirty="0"/>
          </a:p>
          <a:p>
            <a:pPr>
              <a:lnSpc>
                <a:spcPct val="80000"/>
              </a:lnSpc>
              <a:defRPr/>
            </a:pPr>
            <a:r>
              <a:rPr lang="de-DE" altLang="de-DE" dirty="0"/>
              <a:t>Bei Problemen bitten sie die Betreuer*innen um Hilfe</a:t>
            </a:r>
            <a:r>
              <a:rPr lang="de-DE" altLang="de-DE" dirty="0" smtClean="0"/>
              <a:t>.</a:t>
            </a:r>
            <a:br>
              <a:rPr lang="de-DE" altLang="de-DE" dirty="0" smtClean="0"/>
            </a:br>
            <a:endParaRPr lang="de-DE" altLang="de-DE" dirty="0"/>
          </a:p>
          <a:p>
            <a:pPr>
              <a:lnSpc>
                <a:spcPct val="80000"/>
              </a:lnSpc>
              <a:defRPr/>
            </a:pPr>
            <a:r>
              <a:rPr lang="de-DE" altLang="de-DE" dirty="0"/>
              <a:t>Fokus liegt auf den Fächern Mathe und </a:t>
            </a:r>
            <a:r>
              <a:rPr lang="de-DE" altLang="de-DE" dirty="0" smtClean="0"/>
              <a:t>Deutsch</a:t>
            </a:r>
            <a:br>
              <a:rPr lang="de-DE" altLang="de-DE" dirty="0" smtClean="0"/>
            </a:br>
            <a:endParaRPr lang="de-DE" altLang="de-DE" dirty="0"/>
          </a:p>
          <a:p>
            <a:pPr>
              <a:lnSpc>
                <a:spcPct val="80000"/>
              </a:lnSpc>
              <a:defRPr/>
            </a:pPr>
            <a:r>
              <a:rPr lang="de-DE" altLang="de-DE" dirty="0"/>
              <a:t>Schriftliche Aufgaben werden innerhalb der Hausaufgabenzeit (30 Minuten für Klasse 1 und 2 und 45 Minuten für Klasse 3 und 4) bearbeitet</a:t>
            </a:r>
            <a:r>
              <a:rPr lang="de-DE" altLang="de-DE" dirty="0" smtClean="0"/>
              <a:t>.</a:t>
            </a:r>
            <a:br>
              <a:rPr lang="de-DE" altLang="de-DE" dirty="0" smtClean="0"/>
            </a:br>
            <a:endParaRPr lang="de-DE" altLang="de-DE" dirty="0"/>
          </a:p>
          <a:p>
            <a:pPr>
              <a:lnSpc>
                <a:spcPct val="80000"/>
              </a:lnSpc>
              <a:defRPr/>
            </a:pPr>
            <a:r>
              <a:rPr lang="de-DE" altLang="de-DE" dirty="0" smtClean="0"/>
              <a:t>Mündliche </a:t>
            </a:r>
            <a:r>
              <a:rPr lang="de-DE" altLang="de-DE" dirty="0"/>
              <a:t>Hausaufgaben wie Lesen üben, 1x1, etwas auswendig lernen müssen zuhause erledigt werden</a:t>
            </a:r>
            <a:r>
              <a:rPr lang="de-DE" altLang="de-DE" dirty="0" smtClean="0"/>
              <a:t>.</a:t>
            </a:r>
            <a:br>
              <a:rPr lang="de-DE" altLang="de-DE" dirty="0" smtClean="0"/>
            </a:br>
            <a:endParaRPr lang="de-DE" altLang="de-DE" dirty="0"/>
          </a:p>
          <a:p>
            <a:pPr>
              <a:lnSpc>
                <a:spcPct val="80000"/>
              </a:lnSpc>
              <a:defRPr/>
            </a:pPr>
            <a:r>
              <a:rPr lang="de-DE" altLang="de-DE" dirty="0"/>
              <a:t>Die Aufgaben werden stichprobenartig kontrolliert und je nach Bedarf </a:t>
            </a:r>
            <a:r>
              <a:rPr lang="de-DE" altLang="de-DE" dirty="0" smtClean="0"/>
              <a:t>überarbeitet</a:t>
            </a:r>
            <a:br>
              <a:rPr lang="de-DE" altLang="de-DE" dirty="0" smtClean="0"/>
            </a:br>
            <a:endParaRPr lang="de-DE" altLang="de-DE" dirty="0"/>
          </a:p>
          <a:p>
            <a:pPr>
              <a:lnSpc>
                <a:spcPct val="80000"/>
              </a:lnSpc>
              <a:defRPr/>
            </a:pPr>
            <a:r>
              <a:rPr lang="de-DE" altLang="de-DE" dirty="0"/>
              <a:t>Bei weiterem Erklärungsbedarf erhält die Lehrerin eine Rückmeldung</a:t>
            </a:r>
          </a:p>
          <a:p>
            <a:pPr>
              <a:lnSpc>
                <a:spcPct val="80000"/>
              </a:lnSpc>
              <a:defRPr/>
            </a:pPr>
            <a:endParaRPr lang="de-DE" altLang="de-DE" sz="2000" dirty="0"/>
          </a:p>
          <a:p>
            <a:pPr>
              <a:lnSpc>
                <a:spcPct val="80000"/>
              </a:lnSpc>
              <a:defRPr/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0766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90"/>
            <a:ext cx="7347871" cy="2497472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Verschiedene Arbeitsgemeinschaften werden, den Interessen der Kinder entsprechend, in der Zeit zwischen den Herbst- und Osterferien angeboten</a:t>
            </a:r>
          </a:p>
          <a:p>
            <a:r>
              <a:rPr lang="de-DE" dirty="0" smtClean="0"/>
              <a:t>Die Abfrage/ Anmeldung, sowie die Teilnahmeinformationen erfolgen frühzeitig. Bitte besprechen Sie die verbindliche Teilnahme mit Ihrem Kind zuhause</a:t>
            </a:r>
            <a:endParaRPr lang="de-DE" dirty="0"/>
          </a:p>
          <a:p>
            <a:r>
              <a:rPr lang="de-DE" dirty="0" smtClean="0"/>
              <a:t>Wenn sich ein Kind für ein Angebot angemeldet hat, ist die regelmäßige Teilnahme über den gesamten Zeitraum verpflichtend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8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Abholmöglichkeiten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 Sommer 2022 wird es feste Abholzeiten in der OGS und BS geben:</a:t>
            </a:r>
          </a:p>
          <a:p>
            <a:endParaRPr lang="de-DE" dirty="0"/>
          </a:p>
          <a:p>
            <a:r>
              <a:rPr lang="de-DE" dirty="0" smtClean="0"/>
              <a:t>Betreute Schule: 12:30 Uhr und 13:15 Uhr</a:t>
            </a:r>
          </a:p>
          <a:p>
            <a:endParaRPr lang="de-DE" dirty="0"/>
          </a:p>
          <a:p>
            <a:r>
              <a:rPr lang="de-DE" dirty="0" smtClean="0"/>
              <a:t>OGS: 15:00 Uhr, 15:30 Uhr und 16:00 Uhr </a:t>
            </a:r>
          </a:p>
          <a:p>
            <a:pPr lvl="2"/>
            <a:r>
              <a:rPr lang="de-DE" dirty="0" smtClean="0"/>
              <a:t>(Bei Teilnahme an einer AG ist an dem Tag immer nur 16 Uhr möglich)</a:t>
            </a:r>
          </a:p>
          <a:p>
            <a:pPr lvl="2"/>
            <a:endParaRPr lang="de-DE" dirty="0" smtClean="0"/>
          </a:p>
          <a:p>
            <a:r>
              <a:rPr lang="de-DE" dirty="0" smtClean="0"/>
              <a:t>Zu Beginn des Schuljahres wird es eine Abfrage bezüglich der Abholzeiten geben. </a:t>
            </a:r>
          </a:p>
        </p:txBody>
      </p:sp>
    </p:spTree>
    <p:extLst>
      <p:ext uri="{BB962C8B-B14F-4D97-AF65-F5344CB8AC3E}">
        <p14:creationId xmlns:p14="http://schemas.microsoft.com/office/powerpoint/2010/main" val="7161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Ferienbetreuung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207477"/>
          </a:xfrm>
        </p:spPr>
        <p:txBody>
          <a:bodyPr/>
          <a:lstStyle/>
          <a:p>
            <a:r>
              <a:rPr lang="de-DE" dirty="0" smtClean="0"/>
              <a:t>Die Ferienbetreuung der Concordiaschule erstreckt sich immer auf die zweite Hälfte der Ferien (Ostern, Sommer, Herbst) und die beweglichen Ferientage</a:t>
            </a:r>
          </a:p>
          <a:p>
            <a:r>
              <a:rPr lang="de-DE" dirty="0" smtClean="0"/>
              <a:t>Zwischen Weihnachten und Neujahr ist die OGS/BS geschlossen</a:t>
            </a:r>
          </a:p>
          <a:p>
            <a:r>
              <a:rPr lang="de-DE" dirty="0" smtClean="0"/>
              <a:t>Für kontinuierliche Betreuung in den Ferien </a:t>
            </a:r>
            <a:r>
              <a:rPr lang="de-DE" dirty="0" smtClean="0">
                <a:sym typeface="Wingdings" panose="05000000000000000000" pitchFamily="2" charset="2"/>
              </a:rPr>
              <a:t> Kooperation mit der ev. Grundschule – diese übernehmen immer die erste Hälfte.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Bedarfsabfrage wird immer per Mail frühzeitig vor den Ferien verschickt</a:t>
            </a:r>
          </a:p>
          <a:p>
            <a:r>
              <a:rPr lang="de-DE" dirty="0" smtClean="0"/>
              <a:t>Verschiedene Freizeitangebote in den Ferien, sowie gemeinsames Frühstück und Mittagessen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7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Anmeldung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1161826" y="1484313"/>
            <a:ext cx="8025205" cy="4557712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 smtClean="0"/>
              <a:t>Die Anmeldung ist für ein Schuljahr verbindlich </a:t>
            </a:r>
          </a:p>
          <a:p>
            <a:pPr eaLnBrk="1" hangingPunct="1"/>
            <a:r>
              <a:rPr lang="de-DE" altLang="de-DE" dirty="0" smtClean="0"/>
              <a:t>Es besteht laut Schulgesetz/ OGS Erlass die Verpflichtung zur regelmäßigen, täglichen  Teilnahme</a:t>
            </a:r>
          </a:p>
          <a:p>
            <a:pPr eaLnBrk="1" hangingPunct="1"/>
            <a:r>
              <a:rPr lang="de-DE" altLang="de-DE" dirty="0" smtClean="0"/>
              <a:t>Sie erhalten heute einen Vertrag in zweifacher Ausfertigung</a:t>
            </a:r>
          </a:p>
          <a:p>
            <a:pPr eaLnBrk="1" hangingPunct="1"/>
            <a:r>
              <a:rPr lang="de-DE" altLang="de-DE" dirty="0" smtClean="0"/>
              <a:t>Bitte geben Sie beide Exemplare ausgefüllt zurück</a:t>
            </a:r>
          </a:p>
          <a:p>
            <a:pPr eaLnBrk="1" hangingPunct="1"/>
            <a:r>
              <a:rPr lang="de-DE" altLang="de-DE" dirty="0" smtClean="0"/>
              <a:t>Sie erhalten von uns ein unterschriebenes Exemplar mit der Aufforderung, Ihre Einkommensnachweise bei der Stadt Bad Lippspringe einzureichen</a:t>
            </a:r>
          </a:p>
          <a:p>
            <a:pPr eaLnBrk="1" hangingPunct="1"/>
            <a:r>
              <a:rPr lang="de-DE" altLang="de-DE" dirty="0" smtClean="0"/>
              <a:t>Diese dienen der Beitragsberechnung. Der Einzug der Beiträge erfolgt durch die Stadt als Schulträger</a:t>
            </a:r>
          </a:p>
        </p:txBody>
      </p:sp>
    </p:spTree>
    <p:extLst>
      <p:ext uri="{BB962C8B-B14F-4D97-AF65-F5344CB8AC3E}">
        <p14:creationId xmlns:p14="http://schemas.microsoft.com/office/powerpoint/2010/main" val="11029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93129" y="1721223"/>
            <a:ext cx="6561168" cy="3373104"/>
          </a:xfrm>
        </p:spPr>
        <p:txBody>
          <a:bodyPr/>
          <a:lstStyle/>
          <a:p>
            <a:pPr algn="ctr"/>
            <a:r>
              <a:rPr lang="de-DE" dirty="0" smtClean="0"/>
              <a:t>Vielen Dank </a:t>
            </a:r>
            <a:br>
              <a:rPr lang="de-DE" dirty="0" smtClean="0"/>
            </a:br>
            <a:r>
              <a:rPr lang="de-DE" dirty="0" smtClean="0"/>
              <a:t>für</a:t>
            </a:r>
            <a:br>
              <a:rPr lang="de-DE" dirty="0" smtClean="0"/>
            </a:br>
            <a:r>
              <a:rPr lang="de-DE" dirty="0" smtClean="0"/>
              <a:t>Ihr Interesse!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89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Leitbild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Wohl des Kindes steht an erster Stelle, denn Wohlbefinden = Voraussetzung für erfolgreiches Lernen und gesunde Entwicklung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Nicht nur Ort der Betreuung, sondern auch</a:t>
            </a:r>
          </a:p>
          <a:p>
            <a:pPr lvl="1"/>
            <a:r>
              <a:rPr lang="de-DE" dirty="0" smtClean="0"/>
              <a:t>Möglichkeiten der individuellen Entwicklung und Förderung</a:t>
            </a:r>
          </a:p>
          <a:p>
            <a:pPr lvl="1"/>
            <a:r>
              <a:rPr lang="de-DE" dirty="0" smtClean="0"/>
              <a:t>Spiel und Spaß</a:t>
            </a:r>
          </a:p>
          <a:p>
            <a:pPr lvl="1"/>
            <a:r>
              <a:rPr lang="de-DE" dirty="0" smtClean="0"/>
              <a:t>Integration und Wertevermittlung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Regelmäßiger Austausch zwischen Schulleitung und OGS-Leitung, sowie zwischen </a:t>
            </a:r>
            <a:r>
              <a:rPr lang="de-DE" dirty="0" err="1" smtClean="0"/>
              <a:t>Lehrerkolleg:innen</a:t>
            </a:r>
            <a:r>
              <a:rPr lang="de-DE" dirty="0" smtClean="0"/>
              <a:t> und </a:t>
            </a:r>
            <a:r>
              <a:rPr lang="de-DE" dirty="0" err="1" smtClean="0"/>
              <a:t>Betreuer:innen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4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86871"/>
            <a:ext cx="3980727" cy="745864"/>
          </a:xfrm>
        </p:spPr>
        <p:txBody>
          <a:bodyPr/>
          <a:lstStyle/>
          <a:p>
            <a:r>
              <a:rPr lang="de-DE" dirty="0" smtClean="0"/>
              <a:t>Das Team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976487" y="439266"/>
            <a:ext cx="2259106" cy="2140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OGS-Leitung: Daniela Thiele</a:t>
            </a:r>
          </a:p>
          <a:p>
            <a:pPr algn="ctr"/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Stellv. OGS-Leitung: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Julia Wüllner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53760" y="1473793"/>
            <a:ext cx="2409713" cy="22483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Gruppenleitungen:</a:t>
            </a:r>
          </a:p>
          <a:p>
            <a:pPr algn="ctr"/>
            <a:endParaRPr lang="de-D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Petra Wagner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Selda Yilmaz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Christian </a:t>
            </a:r>
            <a:r>
              <a:rPr lang="de-D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Deubel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48607" y="1473792"/>
            <a:ext cx="2640034" cy="2248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Gruppenassistenz:</a:t>
            </a:r>
          </a:p>
          <a:p>
            <a:pPr algn="ctr"/>
            <a:endParaRPr lang="de-D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Angelika Wendt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Johanna Lahme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Britta Grenz-Hüttmann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Anna Telgenbüscher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Ann-Kathrin Reck</a:t>
            </a:r>
          </a:p>
        </p:txBody>
      </p:sp>
      <p:sp>
        <p:nvSpPr>
          <p:cNvPr id="8" name="Rechteck 7"/>
          <p:cNvSpPr/>
          <p:nvPr/>
        </p:nvSpPr>
        <p:spPr>
          <a:xfrm>
            <a:off x="1794419" y="4356847"/>
            <a:ext cx="2334410" cy="2205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Betreute Schule</a:t>
            </a:r>
          </a:p>
          <a:p>
            <a:pPr algn="ctr"/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Anke Ruhe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Corinna Hense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Jutta Seidl</a:t>
            </a:r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561704" y="4356847"/>
            <a:ext cx="2280621" cy="2205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Küche:</a:t>
            </a:r>
          </a:p>
          <a:p>
            <a:pPr algn="ctr"/>
            <a:endParaRPr lang="de-D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Christa Graute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Anja Kemper</a:t>
            </a:r>
          </a:p>
          <a:p>
            <a:pPr algn="ctr"/>
            <a:r>
              <a:rPr lang="de-D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Elke </a:t>
            </a:r>
            <a:r>
              <a:rPr lang="de-D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Keiser</a:t>
            </a:r>
            <a:endParaRPr lang="de-D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65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332" y="237266"/>
            <a:ext cx="6713170" cy="1320800"/>
          </a:xfrm>
        </p:spPr>
        <p:txBody>
          <a:bodyPr/>
          <a:lstStyle/>
          <a:p>
            <a:pPr algn="ctr"/>
            <a:r>
              <a:rPr lang="de-DE" dirty="0" smtClean="0"/>
              <a:t>Konzept Betreute Schule ab 01.08.22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47015" y="1759835"/>
            <a:ext cx="2964374" cy="576262"/>
          </a:xfrm>
        </p:spPr>
        <p:txBody>
          <a:bodyPr/>
          <a:lstStyle/>
          <a:p>
            <a:r>
              <a:rPr lang="de-DE" dirty="0" smtClean="0"/>
              <a:t>Daten und Fakten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214757" y="2419533"/>
            <a:ext cx="4583154" cy="3938235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Renovierte Betreuungsräume im Kunst- und Musikraum der Schule durch Investition des Fördervereins Betreute Schule e.V.</a:t>
            </a:r>
          </a:p>
          <a:p>
            <a:r>
              <a:rPr lang="de-DE" dirty="0" smtClean="0"/>
              <a:t>Betreuungszeiten: 11:30-13:15 Uhr</a:t>
            </a:r>
          </a:p>
          <a:p>
            <a:r>
              <a:rPr lang="de-DE" dirty="0" smtClean="0"/>
              <a:t>In den Ferien: 07:45-13:15 Uhr</a:t>
            </a:r>
          </a:p>
          <a:p>
            <a:r>
              <a:rPr lang="de-DE" dirty="0"/>
              <a:t>3 pädagogische </a:t>
            </a:r>
            <a:r>
              <a:rPr lang="de-DE" dirty="0" err="1" smtClean="0"/>
              <a:t>Mitarbeiter:innen</a:t>
            </a:r>
            <a:endParaRPr lang="de-DE" dirty="0" smtClean="0"/>
          </a:p>
          <a:p>
            <a:r>
              <a:rPr lang="de-DE" dirty="0"/>
              <a:t>m</a:t>
            </a:r>
            <a:r>
              <a:rPr lang="de-DE" dirty="0" smtClean="0"/>
              <a:t>ax. Auslastung 50 Kinder</a:t>
            </a:r>
          </a:p>
          <a:p>
            <a:r>
              <a:rPr lang="de-DE" dirty="0" smtClean="0"/>
              <a:t>Monatliche Beitragszahlung: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1./2. Schuljahr 48,- Euro</a:t>
            </a:r>
          </a:p>
          <a:p>
            <a:pPr marL="0" indent="0">
              <a:buNone/>
            </a:pPr>
            <a:r>
              <a:rPr lang="de-DE" dirty="0" smtClean="0"/>
              <a:t>	3./4. Schuljahr 30,- Euro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0" y="237266"/>
            <a:ext cx="4373020" cy="273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3302687"/>
            <a:ext cx="5562427" cy="3471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9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Konzept OGS ab Sommer 2022</a:t>
            </a:r>
            <a:br>
              <a:rPr lang="de-DE" dirty="0" smtClean="0"/>
            </a:br>
            <a:r>
              <a:rPr lang="de-DE" dirty="0" smtClean="0"/>
              <a:t>- Gruppenstruktur -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77334" y="2160589"/>
            <a:ext cx="8111664" cy="2841717"/>
          </a:xfrm>
        </p:spPr>
        <p:txBody>
          <a:bodyPr/>
          <a:lstStyle/>
          <a:p>
            <a:r>
              <a:rPr lang="de-DE" dirty="0" smtClean="0"/>
              <a:t>Jg. 1 und Jg. 2 werden zusammengelegt als Schuleingangsphase</a:t>
            </a:r>
          </a:p>
          <a:p>
            <a:pPr lvl="2"/>
            <a:r>
              <a:rPr lang="de-DE" dirty="0" smtClean="0"/>
              <a:t>auf drei Gruppenräume aufgeteilt</a:t>
            </a:r>
          </a:p>
          <a:p>
            <a:pPr lvl="2"/>
            <a:r>
              <a:rPr lang="de-DE" dirty="0" smtClean="0"/>
              <a:t>Pro Gruppenraum zwei feste </a:t>
            </a:r>
            <a:r>
              <a:rPr lang="de-DE" dirty="0" err="1" smtClean="0"/>
              <a:t>Bezugsbetreuer:innen</a:t>
            </a:r>
            <a:r>
              <a:rPr lang="de-DE" dirty="0" smtClean="0"/>
              <a:t> + HA-Kräfte</a:t>
            </a:r>
          </a:p>
          <a:p>
            <a:r>
              <a:rPr lang="de-DE" dirty="0" smtClean="0"/>
              <a:t>Jg. 3 bleibt in Trakt C – blaue Gruppe mit zwei festen </a:t>
            </a:r>
            <a:r>
              <a:rPr lang="de-DE" dirty="0" err="1" smtClean="0"/>
              <a:t>Bezugsbetreuer:innen</a:t>
            </a:r>
            <a:endParaRPr lang="de-DE" dirty="0" smtClean="0"/>
          </a:p>
          <a:p>
            <a:r>
              <a:rPr lang="de-DE" dirty="0" smtClean="0"/>
              <a:t>Jg. 4 nutzt nach 13:15 Uhr die Räumlichkeiten der Betreuten Schule</a:t>
            </a:r>
          </a:p>
          <a:p>
            <a:pPr lvl="2"/>
            <a:r>
              <a:rPr lang="de-DE" dirty="0" smtClean="0"/>
              <a:t>Montags von 11:30-13:15 Uhr in den Klassenräumen oder Bücherei/Aula/etc.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95" y="2854849"/>
            <a:ext cx="3566469" cy="2377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8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8038" y="258183"/>
            <a:ext cx="5207612" cy="608388"/>
          </a:xfrm>
        </p:spPr>
        <p:txBody>
          <a:bodyPr/>
          <a:lstStyle/>
          <a:p>
            <a:pPr algn="l"/>
            <a:r>
              <a:rPr lang="de-DE" sz="3600" dirty="0" smtClean="0"/>
              <a:t>Übersicht der Woche</a:t>
            </a:r>
            <a:endParaRPr lang="de-DE" sz="36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06742"/>
              </p:ext>
            </p:extLst>
          </p:nvPr>
        </p:nvGraphicFramePr>
        <p:xfrm>
          <a:off x="677733" y="984905"/>
          <a:ext cx="8896572" cy="52751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38176">
                  <a:extLst>
                    <a:ext uri="{9D8B030D-6E8A-4147-A177-3AD203B41FA5}">
                      <a16:colId xmlns:a16="http://schemas.microsoft.com/office/drawing/2014/main" val="2666346591"/>
                    </a:ext>
                  </a:extLst>
                </a:gridCol>
                <a:gridCol w="1227348">
                  <a:extLst>
                    <a:ext uri="{9D8B030D-6E8A-4147-A177-3AD203B41FA5}">
                      <a16:colId xmlns:a16="http://schemas.microsoft.com/office/drawing/2014/main" val="650899666"/>
                    </a:ext>
                  </a:extLst>
                </a:gridCol>
                <a:gridCol w="121920">
                  <a:extLst>
                    <a:ext uri="{9D8B030D-6E8A-4147-A177-3AD203B41FA5}">
                      <a16:colId xmlns:a16="http://schemas.microsoft.com/office/drawing/2014/main" val="1148887994"/>
                    </a:ext>
                  </a:extLst>
                </a:gridCol>
                <a:gridCol w="1360843">
                  <a:extLst>
                    <a:ext uri="{9D8B030D-6E8A-4147-A177-3AD203B41FA5}">
                      <a16:colId xmlns:a16="http://schemas.microsoft.com/office/drawing/2014/main" val="2946920437"/>
                    </a:ext>
                  </a:extLst>
                </a:gridCol>
                <a:gridCol w="1482763">
                  <a:extLst>
                    <a:ext uri="{9D8B030D-6E8A-4147-A177-3AD203B41FA5}">
                      <a16:colId xmlns:a16="http://schemas.microsoft.com/office/drawing/2014/main" val="2627630220"/>
                    </a:ext>
                  </a:extLst>
                </a:gridCol>
                <a:gridCol w="1651967">
                  <a:extLst>
                    <a:ext uri="{9D8B030D-6E8A-4147-A177-3AD203B41FA5}">
                      <a16:colId xmlns:a16="http://schemas.microsoft.com/office/drawing/2014/main" val="2330657530"/>
                    </a:ext>
                  </a:extLst>
                </a:gridCol>
                <a:gridCol w="1313555">
                  <a:extLst>
                    <a:ext uri="{9D8B030D-6E8A-4147-A177-3AD203B41FA5}">
                      <a16:colId xmlns:a16="http://schemas.microsoft.com/office/drawing/2014/main" val="1768891174"/>
                    </a:ext>
                  </a:extLst>
                </a:gridCol>
              </a:tblGrid>
              <a:tr h="392074">
                <a:tc>
                  <a:txBody>
                    <a:bodyPr/>
                    <a:lstStyle/>
                    <a:p>
                      <a:r>
                        <a:rPr lang="de-DE" dirty="0" smtClean="0"/>
                        <a:t>Zeit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Montag</a:t>
                      </a:r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Dienstag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Mittwoch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Donnerstag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Freitag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453688"/>
                  </a:ext>
                </a:extLst>
              </a:tr>
              <a:tr h="54941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07:45-11:30/</a:t>
                      </a:r>
                    </a:p>
                    <a:p>
                      <a:r>
                        <a:rPr lang="de-DE" sz="1400" dirty="0" smtClean="0"/>
                        <a:t>12:30/13:15 Uhr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Unterricht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Unterricht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Unterricht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Unterricht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Unterricht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272679"/>
                  </a:ext>
                </a:extLst>
              </a:tr>
              <a:tr h="299015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39895"/>
                  </a:ext>
                </a:extLst>
              </a:tr>
              <a:tr h="53470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11:45-13:00 Uhr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Mittagessen 1./2. </a:t>
                      </a:r>
                      <a:r>
                        <a:rPr lang="de-DE" sz="1400" dirty="0" err="1" smtClean="0"/>
                        <a:t>Schulj</a:t>
                      </a:r>
                      <a:r>
                        <a:rPr lang="de-DE" sz="1400" dirty="0" smtClean="0"/>
                        <a:t>.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 1./2. Schulj.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 1./2. </a:t>
                      </a:r>
                      <a:r>
                        <a:rPr kumimoji="0" lang="de-DE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Schulj</a:t>
                      </a: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1./2. </a:t>
                      </a:r>
                      <a:r>
                        <a:rPr kumimoji="0" lang="de-DE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Schulj</a:t>
                      </a: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 1./2. </a:t>
                      </a:r>
                      <a:r>
                        <a:rPr kumimoji="0" lang="de-DE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Schulj</a:t>
                      </a: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231756"/>
                  </a:ext>
                </a:extLst>
              </a:tr>
              <a:tr h="61210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13:15 Uhr</a:t>
                      </a:r>
                      <a:endParaRPr lang="de-DE" sz="14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de-DE" sz="1400" dirty="0" smtClean="0"/>
                    </a:p>
                    <a:p>
                      <a:pPr algn="ctr"/>
                      <a:r>
                        <a:rPr lang="de-DE" sz="1400" dirty="0" smtClean="0"/>
                        <a:t>Ende der Betreuten Schule </a:t>
                      </a:r>
                      <a:endParaRPr lang="de-DE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388224"/>
                  </a:ext>
                </a:extLst>
              </a:tr>
              <a:tr h="55933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13:15-14:15 Uhr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Mittagessen 3./4. </a:t>
                      </a:r>
                      <a:r>
                        <a:rPr lang="de-DE" sz="1400" dirty="0" err="1" smtClean="0"/>
                        <a:t>Schulj</a:t>
                      </a:r>
                      <a:r>
                        <a:rPr lang="de-DE" sz="1400" dirty="0" smtClean="0"/>
                        <a:t>.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 3./4. </a:t>
                      </a:r>
                      <a:r>
                        <a:rPr kumimoji="0" lang="de-DE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Schulj</a:t>
                      </a: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 3./4. Schulj.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3./4. </a:t>
                      </a:r>
                      <a:r>
                        <a:rPr kumimoji="0" lang="de-DE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Schulj</a:t>
                      </a: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Mittagessen 3./4. </a:t>
                      </a:r>
                      <a:r>
                        <a:rPr kumimoji="0" lang="de-DE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Schulj</a:t>
                      </a: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582664"/>
                  </a:ext>
                </a:extLst>
              </a:tr>
              <a:tr h="358817">
                <a:tc gridSpan="7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83614"/>
                  </a:ext>
                </a:extLst>
              </a:tr>
              <a:tr h="4010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14:15-15:00 Uhr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Hausaufgaben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Hausaufgaben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Hausaufgaben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Hausaufgaben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---------------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1877"/>
                  </a:ext>
                </a:extLst>
              </a:tr>
              <a:tr h="358817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891457"/>
                  </a:ext>
                </a:extLst>
              </a:tr>
              <a:tr h="31319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15:00-16:00 Uhr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AG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AG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AG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AG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AG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38249"/>
                  </a:ext>
                </a:extLst>
              </a:tr>
              <a:tr h="358817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078275"/>
                  </a:ext>
                </a:extLst>
              </a:tr>
              <a:tr h="50832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15:00/15:30/16:00Uhr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1400" dirty="0" smtClean="0"/>
                        <a:t>Abholzeiten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Abholzeiten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Abholzeiten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Abholzeiten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Abholzeiten</a:t>
                      </a: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4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2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462579"/>
            <a:ext cx="4464821" cy="864198"/>
          </a:xfrm>
        </p:spPr>
        <p:txBody>
          <a:bodyPr/>
          <a:lstStyle/>
          <a:p>
            <a:r>
              <a:rPr lang="de-DE" dirty="0" smtClean="0"/>
              <a:t>Mittagsverpflegung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408102"/>
            <a:ext cx="7724388" cy="3880773"/>
          </a:xfrm>
        </p:spPr>
        <p:txBody>
          <a:bodyPr/>
          <a:lstStyle/>
          <a:p>
            <a:r>
              <a:rPr lang="de-DE" dirty="0" smtClean="0"/>
              <a:t>Unser Caterer: </a:t>
            </a:r>
          </a:p>
          <a:p>
            <a:endParaRPr lang="de-DE" dirty="0"/>
          </a:p>
          <a:p>
            <a:r>
              <a:rPr lang="de-DE" dirty="0" smtClean="0"/>
              <a:t>Cook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Chill</a:t>
            </a:r>
            <a:r>
              <a:rPr lang="de-DE" dirty="0" smtClean="0"/>
              <a:t> </a:t>
            </a:r>
          </a:p>
          <a:p>
            <a:r>
              <a:rPr lang="de-DE" dirty="0" smtClean="0"/>
              <a:t>Abgerechnet wird monatlich direkt mit dem Caterer im </a:t>
            </a:r>
            <a:r>
              <a:rPr lang="de-DE" dirty="0" err="1" smtClean="0"/>
              <a:t>Abosystem</a:t>
            </a:r>
            <a:endParaRPr lang="de-DE" dirty="0" smtClean="0"/>
          </a:p>
          <a:p>
            <a:pPr lvl="1"/>
            <a:r>
              <a:rPr lang="de-DE" dirty="0" smtClean="0"/>
              <a:t>Aktueller Monatspreis: 66,50€ (5xEssen in der Woche)</a:t>
            </a:r>
          </a:p>
          <a:p>
            <a:r>
              <a:rPr lang="de-DE" dirty="0" smtClean="0"/>
              <a:t>Für etwaige Rückfragen zu den Abrechnungsmodalitäten setzen Sie sich gerne mit dem Caterer direkt in Verbindung, auch zwecks Bildung- und Teilhabepaket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0" y="1864034"/>
            <a:ext cx="2743200" cy="108813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04" y="289095"/>
            <a:ext cx="3929330" cy="2946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48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Mittagsverpflegung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2160589"/>
            <a:ext cx="6229075" cy="3880773"/>
          </a:xfrm>
        </p:spPr>
        <p:txBody>
          <a:bodyPr/>
          <a:lstStyle/>
          <a:p>
            <a:r>
              <a:rPr lang="de-DE" dirty="0" smtClean="0"/>
              <a:t>Kinder gehen eigenständig zum Essen – nicht mit der ganzen Gruppe</a:t>
            </a:r>
          </a:p>
          <a:p>
            <a:r>
              <a:rPr lang="de-DE" dirty="0" smtClean="0"/>
              <a:t>Kinder melden sich in der Gruppe für das Essen ab (Magnettafel)</a:t>
            </a:r>
          </a:p>
          <a:p>
            <a:r>
              <a:rPr lang="de-DE" dirty="0" smtClean="0"/>
              <a:t>Essenszeiten: </a:t>
            </a:r>
          </a:p>
          <a:p>
            <a:pPr lvl="1"/>
            <a:r>
              <a:rPr lang="de-DE" dirty="0" smtClean="0"/>
              <a:t>Jg.1&amp; Jg.2  </a:t>
            </a:r>
            <a:r>
              <a:rPr lang="de-DE" dirty="0" smtClean="0">
                <a:sym typeface="Wingdings" panose="05000000000000000000" pitchFamily="2" charset="2"/>
              </a:rPr>
              <a:t> 11:45-13:00 Uhr</a:t>
            </a:r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Jg. 3 &amp; Jg. 4  13:15-14:15 Uhr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1 feste Betreuungskraft in der Mensa für Tischmanieren und geregelten Ablauf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62" y="1420008"/>
            <a:ext cx="4902699" cy="367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908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Hausaufgabenbetreuung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alle Jahrgänge ist die Hausaufgabenzeit von 14:15 – 15:00 Uhr</a:t>
            </a:r>
          </a:p>
          <a:p>
            <a:r>
              <a:rPr lang="de-DE" dirty="0" smtClean="0"/>
              <a:t>Immer im Klassenverband und Klassenraum</a:t>
            </a:r>
          </a:p>
          <a:p>
            <a:r>
              <a:rPr lang="de-DE" dirty="0" smtClean="0"/>
              <a:t>Eine Betreuungsperson pro Klasse, die dafür sorgt, dass</a:t>
            </a:r>
          </a:p>
          <a:p>
            <a:pPr lvl="2"/>
            <a:r>
              <a:rPr lang="de-DE" dirty="0"/>
              <a:t>e</a:t>
            </a:r>
            <a:r>
              <a:rPr lang="de-DE" dirty="0" smtClean="0"/>
              <a:t>ine angenehme und ruhige Atmosphäre im Klassenraum herrscht</a:t>
            </a:r>
          </a:p>
          <a:p>
            <a:pPr lvl="2"/>
            <a:r>
              <a:rPr lang="de-DE" dirty="0"/>
              <a:t>d</a:t>
            </a:r>
            <a:r>
              <a:rPr lang="de-DE" dirty="0" smtClean="0"/>
              <a:t>ie Kinder eigenständig und konzentriert arbeiten</a:t>
            </a:r>
          </a:p>
          <a:p>
            <a:pPr lvl="2"/>
            <a:r>
              <a:rPr lang="de-DE" dirty="0" smtClean="0"/>
              <a:t>Fragen beantwortet und Hilfestellungen gegeben werden</a:t>
            </a:r>
          </a:p>
          <a:p>
            <a:r>
              <a:rPr lang="de-DE" dirty="0" smtClean="0"/>
              <a:t>Es gibt ein tägliches Hausaufgabenprotokoll, welches die Eltern gegenzeichnen müssen. Eine tägliche Kontrolle der Hausaufgaben, auf Richtigkeit und Vollständigkeit, muss durch die Eltern erfolgen.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172" y="609600"/>
            <a:ext cx="3287420" cy="366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36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799</Words>
  <Application>Microsoft Office PowerPoint</Application>
  <PresentationFormat>Breitbild</PresentationFormat>
  <Paragraphs>160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Facette</vt:lpstr>
      <vt:lpstr>Herzlich Willkommen  in der OGS und BS des </vt:lpstr>
      <vt:lpstr>Leitbild </vt:lpstr>
      <vt:lpstr>Das Team </vt:lpstr>
      <vt:lpstr>Konzept Betreute Schule ab 01.08.22</vt:lpstr>
      <vt:lpstr>Konzept OGS ab Sommer 2022 - Gruppenstruktur -</vt:lpstr>
      <vt:lpstr>Übersicht der Woche</vt:lpstr>
      <vt:lpstr>Mittagsverpflegung </vt:lpstr>
      <vt:lpstr>Ablauf Mittagsverpflegung</vt:lpstr>
      <vt:lpstr>Hausaufgabenbetreuung </vt:lpstr>
      <vt:lpstr>Lernzeit/ Hausaufgabenbetreuung</vt:lpstr>
      <vt:lpstr>AGs </vt:lpstr>
      <vt:lpstr>Abholmöglichkeiten</vt:lpstr>
      <vt:lpstr>Ferienbetreuung</vt:lpstr>
      <vt:lpstr>Anmeldung</vt:lpstr>
      <vt:lpstr>Vielen Dank  für Ihr Interesse!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Informationsabend des</dc:title>
  <dc:creator>Leitung OGS</dc:creator>
  <cp:lastModifiedBy>Leitung OGS</cp:lastModifiedBy>
  <cp:revision>39</cp:revision>
  <dcterms:created xsi:type="dcterms:W3CDTF">2022-05-06T10:06:38Z</dcterms:created>
  <dcterms:modified xsi:type="dcterms:W3CDTF">2022-05-20T10:32:59Z</dcterms:modified>
</cp:coreProperties>
</file>